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e Bedard" initials="SB" lastIdx="1" clrIdx="0">
    <p:extLst>
      <p:ext uri="{19B8F6BF-5375-455C-9EA6-DF929625EA0E}">
        <p15:presenceInfo xmlns:p15="http://schemas.microsoft.com/office/powerpoint/2012/main" userId="c373b49f20d3c6a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16C3-B46E-43C2-9958-FB2CD8B97DFA}" type="datetimeFigureOut">
              <a:rPr lang="en-CA" smtClean="0"/>
              <a:t>2013-10-27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E57D-4C2F-4436-9481-A842B767BC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759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16C3-B46E-43C2-9958-FB2CD8B97DFA}" type="datetimeFigureOut">
              <a:rPr lang="en-CA" smtClean="0"/>
              <a:t>2013-10-27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E57D-4C2F-4436-9481-A842B767BC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957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16C3-B46E-43C2-9958-FB2CD8B97DFA}" type="datetimeFigureOut">
              <a:rPr lang="en-CA" smtClean="0"/>
              <a:t>2013-10-27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E57D-4C2F-4436-9481-A842B767BC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992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16C3-B46E-43C2-9958-FB2CD8B97DFA}" type="datetimeFigureOut">
              <a:rPr lang="en-CA" smtClean="0"/>
              <a:t>2013-10-27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E57D-4C2F-4436-9481-A842B767BC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932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16C3-B46E-43C2-9958-FB2CD8B97DFA}" type="datetimeFigureOut">
              <a:rPr lang="en-CA" smtClean="0"/>
              <a:t>2013-10-27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E57D-4C2F-4436-9481-A842B767BC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9954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16C3-B46E-43C2-9958-FB2CD8B97DFA}" type="datetimeFigureOut">
              <a:rPr lang="en-CA" smtClean="0"/>
              <a:t>2013-10-27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E57D-4C2F-4436-9481-A842B767BC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688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16C3-B46E-43C2-9958-FB2CD8B97DFA}" type="datetimeFigureOut">
              <a:rPr lang="en-CA" smtClean="0"/>
              <a:t>2013-10-27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E57D-4C2F-4436-9481-A842B767BC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308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16C3-B46E-43C2-9958-FB2CD8B97DFA}" type="datetimeFigureOut">
              <a:rPr lang="en-CA" smtClean="0"/>
              <a:t>2013-10-27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E57D-4C2F-4436-9481-A842B767BC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3035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16C3-B46E-43C2-9958-FB2CD8B97DFA}" type="datetimeFigureOut">
              <a:rPr lang="en-CA" smtClean="0"/>
              <a:t>2013-10-27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E57D-4C2F-4436-9481-A842B767BC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888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16C3-B46E-43C2-9958-FB2CD8B97DFA}" type="datetimeFigureOut">
              <a:rPr lang="en-CA" smtClean="0"/>
              <a:t>2013-10-27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E57D-4C2F-4436-9481-A842B767BC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877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16C3-B46E-43C2-9958-FB2CD8B97DFA}" type="datetimeFigureOut">
              <a:rPr lang="en-CA" smtClean="0"/>
              <a:t>2013-10-27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E57D-4C2F-4436-9481-A842B767BC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45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916C3-B46E-43C2-9958-FB2CD8B97DFA}" type="datetimeFigureOut">
              <a:rPr lang="en-CA" smtClean="0"/>
              <a:t>2013-10-27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FE57D-4C2F-4436-9481-A842B767BC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307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155" y="953037"/>
            <a:ext cx="11153104" cy="4893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9707" y="217271"/>
            <a:ext cx="9144000" cy="429050"/>
          </a:xfrm>
        </p:spPr>
        <p:txBody>
          <a:bodyPr/>
          <a:lstStyle/>
          <a:p>
            <a:r>
              <a:rPr lang="en-CA" dirty="0" smtClean="0"/>
              <a:t>POSITIONS SUR LE TERRAIN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855335" y="6439436"/>
            <a:ext cx="2129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i="1" dirty="0" err="1" smtClean="0"/>
              <a:t>Stéphane</a:t>
            </a:r>
            <a:r>
              <a:rPr lang="en-CA" sz="1200" i="1" dirty="0" smtClean="0"/>
              <a:t> </a:t>
            </a:r>
            <a:r>
              <a:rPr lang="en-CA" sz="1200" i="1" dirty="0" err="1" smtClean="0"/>
              <a:t>Bédard</a:t>
            </a:r>
            <a:r>
              <a:rPr lang="en-CA" sz="1200" i="1" dirty="0" smtClean="0"/>
              <a:t> © (Volleyball)</a:t>
            </a:r>
            <a:endParaRPr lang="en-CA" sz="1200" i="1" dirty="0"/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6091707" y="953037"/>
            <a:ext cx="0" cy="489397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318782" y="942535"/>
            <a:ext cx="14067" cy="49377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850566" y="931142"/>
            <a:ext cx="14067" cy="49377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318782" y="4336763"/>
            <a:ext cx="4042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  <a:p>
            <a:pPr algn="ctr"/>
            <a:r>
              <a:rPr lang="en-US" sz="1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(S)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81841" y="2949750"/>
            <a:ext cx="4187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  <a:p>
            <a:pPr algn="ctr"/>
            <a:r>
              <a:rPr lang="en-US" sz="1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(C)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306760" y="1701870"/>
            <a:ext cx="4283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  <a:p>
            <a:pPr algn="ctr"/>
            <a:r>
              <a:rPr lang="en-US" sz="1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22602" y="2959352"/>
            <a:ext cx="4363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  <a:p>
            <a:pPr algn="ctr"/>
            <a:r>
              <a:rPr lang="en-US" sz="1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(D)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33022" y="1734563"/>
            <a:ext cx="41549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  <a:p>
            <a:pPr algn="ctr"/>
            <a:r>
              <a:rPr lang="en-US" sz="1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(P)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16761" y="4336763"/>
            <a:ext cx="3994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  <a:p>
            <a:pPr algn="ctr"/>
            <a:r>
              <a:rPr lang="en-US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1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n-US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634314" y="2826639"/>
            <a:ext cx="30576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i="1" dirty="0" smtClean="0"/>
              <a:t>Au début de </a:t>
            </a:r>
            <a:r>
              <a:rPr lang="en-CA" sz="1400" i="1" dirty="0" err="1" smtClean="0"/>
              <a:t>chaque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rallye</a:t>
            </a:r>
            <a:r>
              <a:rPr lang="en-CA" sz="1400" i="1" dirty="0" smtClean="0"/>
              <a:t>, les </a:t>
            </a:r>
            <a:r>
              <a:rPr lang="en-CA" sz="1400" i="1" dirty="0" err="1" smtClean="0"/>
              <a:t>joueurs</a:t>
            </a:r>
            <a:endParaRPr lang="en-CA" sz="1400" i="1" dirty="0" smtClean="0"/>
          </a:p>
          <a:p>
            <a:r>
              <a:rPr lang="en-CA" sz="1400" i="1" dirty="0" err="1" smtClean="0"/>
              <a:t>doivent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reprendre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leur</a:t>
            </a:r>
            <a:r>
              <a:rPr lang="en-CA" sz="1400" i="1" dirty="0" smtClean="0"/>
              <a:t> position.</a:t>
            </a:r>
          </a:p>
          <a:p>
            <a:r>
              <a:rPr lang="en-CA" sz="1400" i="1" dirty="0" smtClean="0"/>
              <a:t>Les positions #1 #6  #5 ne </a:t>
            </a:r>
            <a:r>
              <a:rPr lang="en-CA" sz="1400" i="1" dirty="0" err="1" smtClean="0"/>
              <a:t>peuvent</a:t>
            </a:r>
            <a:r>
              <a:rPr lang="en-CA" sz="1400" i="1" dirty="0" smtClean="0"/>
              <a:t> pas </a:t>
            </a:r>
            <a:r>
              <a:rPr lang="en-CA" sz="1400" i="1" dirty="0" err="1" smtClean="0"/>
              <a:t>attaquer</a:t>
            </a:r>
            <a:r>
              <a:rPr lang="en-CA" sz="1400" i="1" dirty="0" smtClean="0"/>
              <a:t> en </a:t>
            </a:r>
            <a:r>
              <a:rPr lang="en-CA" sz="1400" i="1" dirty="0" err="1" smtClean="0"/>
              <a:t>sautant</a:t>
            </a:r>
            <a:r>
              <a:rPr lang="en-CA" sz="1400" i="1" dirty="0" smtClean="0"/>
              <a:t> en </a:t>
            </a:r>
            <a:r>
              <a:rPr lang="en-CA" sz="1400" i="1" dirty="0" err="1" smtClean="0"/>
              <a:t>avant</a:t>
            </a:r>
            <a:r>
              <a:rPr lang="en-CA" sz="1400" i="1" dirty="0" smtClean="0"/>
              <a:t> de la </a:t>
            </a:r>
            <a:r>
              <a:rPr lang="en-CA" sz="1400" i="1" dirty="0" err="1" smtClean="0"/>
              <a:t>ligne</a:t>
            </a:r>
            <a:r>
              <a:rPr lang="en-CA" sz="1400" i="1" dirty="0" smtClean="0"/>
              <a:t> de 3m.</a:t>
            </a:r>
          </a:p>
          <a:p>
            <a:endParaRPr lang="en-CA" sz="1400" i="1" dirty="0"/>
          </a:p>
          <a:p>
            <a:r>
              <a:rPr lang="en-CA" sz="1400" i="1" dirty="0" smtClean="0"/>
              <a:t>Les </a:t>
            </a:r>
            <a:r>
              <a:rPr lang="en-CA" sz="1400" i="1" dirty="0" err="1" smtClean="0"/>
              <a:t>lettres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représentent</a:t>
            </a:r>
            <a:r>
              <a:rPr lang="en-CA" sz="1400" i="1" dirty="0" smtClean="0"/>
              <a:t> le </a:t>
            </a:r>
            <a:r>
              <a:rPr lang="en-CA" sz="1400" i="1" dirty="0" err="1" smtClean="0"/>
              <a:t>rôle</a:t>
            </a:r>
            <a:r>
              <a:rPr lang="en-CA" sz="1400" i="1" dirty="0" smtClean="0"/>
              <a:t> de</a:t>
            </a:r>
          </a:p>
          <a:p>
            <a:r>
              <a:rPr lang="en-CA" sz="1400" i="1" dirty="0" err="1" smtClean="0"/>
              <a:t>chaque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joueur</a:t>
            </a:r>
            <a:r>
              <a:rPr lang="en-CA" sz="1400" i="1" dirty="0" smtClean="0"/>
              <a:t>.</a:t>
            </a:r>
          </a:p>
          <a:p>
            <a:r>
              <a:rPr lang="en-CA" sz="1400" i="1" dirty="0" smtClean="0"/>
              <a:t>S = Setter (Set le C et </a:t>
            </a:r>
            <a:r>
              <a:rPr lang="en-CA" sz="1400" i="1" dirty="0" err="1" smtClean="0"/>
              <a:t>l’A</a:t>
            </a:r>
            <a:r>
              <a:rPr lang="en-CA" sz="1400" i="1" dirty="0" smtClean="0"/>
              <a:t>)</a:t>
            </a:r>
          </a:p>
          <a:p>
            <a:r>
              <a:rPr lang="en-CA" sz="1400" i="1" dirty="0" smtClean="0"/>
              <a:t>C = Centre (</a:t>
            </a:r>
            <a:r>
              <a:rPr lang="en-CA" sz="1400" i="1" dirty="0" err="1" smtClean="0"/>
              <a:t>Attaque</a:t>
            </a:r>
            <a:r>
              <a:rPr lang="en-CA" sz="1400" i="1" dirty="0" smtClean="0"/>
              <a:t> et </a:t>
            </a:r>
            <a:r>
              <a:rPr lang="en-CA" sz="1400" i="1" dirty="0" err="1" smtClean="0"/>
              <a:t>bloque</a:t>
            </a:r>
            <a:r>
              <a:rPr lang="en-CA" sz="1400" i="1" dirty="0" smtClean="0"/>
              <a:t>)</a:t>
            </a:r>
          </a:p>
          <a:p>
            <a:r>
              <a:rPr lang="en-CA" sz="1400" i="1" dirty="0" smtClean="0"/>
              <a:t>A = </a:t>
            </a:r>
            <a:r>
              <a:rPr lang="en-CA" sz="1400" i="1" dirty="0" err="1" smtClean="0"/>
              <a:t>Attaquant</a:t>
            </a:r>
            <a:r>
              <a:rPr lang="en-CA" sz="1400" i="1" dirty="0" smtClean="0"/>
              <a:t> (</a:t>
            </a:r>
            <a:r>
              <a:rPr lang="en-CA" sz="1400" i="1" dirty="0" err="1" smtClean="0"/>
              <a:t>Attaque</a:t>
            </a:r>
            <a:r>
              <a:rPr lang="en-CA" sz="1400" i="1" dirty="0" smtClean="0"/>
              <a:t>)</a:t>
            </a:r>
            <a:endParaRPr lang="en-CA" sz="1400" i="1" dirty="0"/>
          </a:p>
          <a:p>
            <a:r>
              <a:rPr lang="en-CA" sz="1400" i="1" dirty="0" smtClean="0"/>
              <a:t>D = Digger (</a:t>
            </a:r>
            <a:r>
              <a:rPr lang="en-CA" sz="1400" i="1" dirty="0" err="1" smtClean="0"/>
              <a:t>Couvre</a:t>
            </a:r>
            <a:r>
              <a:rPr lang="en-CA" sz="1400" i="1" dirty="0" smtClean="0"/>
              <a:t> les </a:t>
            </a:r>
            <a:r>
              <a:rPr lang="en-CA" sz="1400" i="1" dirty="0" err="1" smtClean="0"/>
              <a:t>joueurs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devant</a:t>
            </a:r>
            <a:r>
              <a:rPr lang="en-CA" sz="1400" i="1" dirty="0" smtClean="0"/>
              <a:t>)</a:t>
            </a:r>
          </a:p>
          <a:p>
            <a:r>
              <a:rPr lang="en-CA" sz="1400" i="1" dirty="0" smtClean="0"/>
              <a:t>P = </a:t>
            </a:r>
            <a:r>
              <a:rPr lang="en-CA" sz="1400" i="1" dirty="0" err="1" smtClean="0"/>
              <a:t>Passeurs</a:t>
            </a:r>
            <a:r>
              <a:rPr lang="en-CA" sz="1400" i="1" dirty="0" smtClean="0"/>
              <a:t> (</a:t>
            </a:r>
            <a:r>
              <a:rPr lang="en-CA" sz="1400" i="1" dirty="0" err="1" smtClean="0"/>
              <a:t>Passe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vers</a:t>
            </a:r>
            <a:r>
              <a:rPr lang="en-CA" sz="1400" i="1" dirty="0" smtClean="0"/>
              <a:t> le S)</a:t>
            </a:r>
          </a:p>
          <a:p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95574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155" y="953037"/>
            <a:ext cx="11153104" cy="4893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9707" y="217271"/>
            <a:ext cx="9144000" cy="429050"/>
          </a:xfrm>
        </p:spPr>
        <p:txBody>
          <a:bodyPr/>
          <a:lstStyle/>
          <a:p>
            <a:r>
              <a:rPr lang="en-CA" dirty="0" smtClean="0"/>
              <a:t>POSITION: La PREMIÈRE PASSE </a:t>
            </a:r>
            <a:r>
              <a:rPr lang="en-CA" dirty="0" err="1" smtClean="0"/>
              <a:t>va</a:t>
            </a:r>
            <a:r>
              <a:rPr lang="en-CA" dirty="0" smtClean="0"/>
              <a:t> TOUJOURS au SETTER, en position #2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855335" y="6439436"/>
            <a:ext cx="2129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i="1" dirty="0" err="1" smtClean="0"/>
              <a:t>Stéphane</a:t>
            </a:r>
            <a:r>
              <a:rPr lang="en-CA" sz="1200" i="1" dirty="0" smtClean="0"/>
              <a:t> </a:t>
            </a:r>
            <a:r>
              <a:rPr lang="en-CA" sz="1200" i="1" dirty="0" err="1" smtClean="0"/>
              <a:t>Bédard</a:t>
            </a:r>
            <a:r>
              <a:rPr lang="en-CA" sz="1200" i="1" dirty="0" smtClean="0"/>
              <a:t> © (Volleyball)</a:t>
            </a:r>
            <a:endParaRPr lang="en-CA" sz="1200" i="1" dirty="0"/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6091707" y="953037"/>
            <a:ext cx="0" cy="489397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318782" y="942535"/>
            <a:ext cx="14067" cy="49377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850566" y="931142"/>
            <a:ext cx="14067" cy="49377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293492" y="3169189"/>
            <a:ext cx="5036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C3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77983" y="1906760"/>
            <a:ext cx="5180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A4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77439" y="4201743"/>
            <a:ext cx="4812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S2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46238" y="2956044"/>
            <a:ext cx="5293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D6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89225" y="1863882"/>
            <a:ext cx="4988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P5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76172" y="4131631"/>
            <a:ext cx="4988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P1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60441" y="3448492"/>
            <a:ext cx="353178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i="1" dirty="0" smtClean="0"/>
              <a:t>La </a:t>
            </a:r>
            <a:r>
              <a:rPr lang="en-CA" sz="1400" i="1" dirty="0" err="1" smtClean="0"/>
              <a:t>cible</a:t>
            </a:r>
            <a:r>
              <a:rPr lang="en-CA" sz="1400" i="1" dirty="0" smtClean="0"/>
              <a:t> de </a:t>
            </a:r>
            <a:r>
              <a:rPr lang="en-CA" sz="1400" i="1" dirty="0" err="1" smtClean="0"/>
              <a:t>notre</a:t>
            </a:r>
            <a:r>
              <a:rPr lang="en-CA" sz="1400" i="1" dirty="0" smtClean="0"/>
              <a:t> première </a:t>
            </a:r>
            <a:r>
              <a:rPr lang="en-CA" sz="1400" i="1" dirty="0" err="1" smtClean="0"/>
              <a:t>passe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est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toujours</a:t>
            </a:r>
            <a:r>
              <a:rPr lang="en-CA" sz="1400" i="1" dirty="0" smtClean="0"/>
              <a:t> le Setter. </a:t>
            </a:r>
          </a:p>
          <a:p>
            <a:endParaRPr lang="en-CA" sz="1400" i="1" dirty="0"/>
          </a:p>
          <a:p>
            <a:r>
              <a:rPr lang="en-CA" sz="1400" i="1" dirty="0" smtClean="0"/>
              <a:t>On assume TOUJOURS </a:t>
            </a:r>
            <a:r>
              <a:rPr lang="en-CA" sz="1400" i="1" dirty="0" err="1" smtClean="0"/>
              <a:t>que</a:t>
            </a:r>
            <a:r>
              <a:rPr lang="en-CA" sz="1400" i="1" dirty="0" smtClean="0"/>
              <a:t> le S </a:t>
            </a:r>
            <a:r>
              <a:rPr lang="en-CA" sz="1400" i="1" dirty="0" err="1" smtClean="0"/>
              <a:t>va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prendre</a:t>
            </a:r>
            <a:r>
              <a:rPr lang="en-CA" sz="1400" i="1" dirty="0" smtClean="0"/>
              <a:t> la 2è </a:t>
            </a:r>
            <a:r>
              <a:rPr lang="en-CA" sz="1400" i="1" dirty="0" err="1" smtClean="0"/>
              <a:t>balle</a:t>
            </a:r>
            <a:r>
              <a:rPr lang="en-CA" sz="1400" i="1" dirty="0" smtClean="0"/>
              <a:t>.  </a:t>
            </a:r>
            <a:r>
              <a:rPr lang="en-CA" sz="1400" i="1" dirty="0" err="1" smtClean="0"/>
              <a:t>S’il</a:t>
            </a:r>
            <a:r>
              <a:rPr lang="en-CA" sz="1400" i="1" dirty="0" smtClean="0"/>
              <a:t> ne </a:t>
            </a:r>
            <a:r>
              <a:rPr lang="en-CA" sz="1400" i="1" dirty="0" err="1" smtClean="0"/>
              <a:t>peut</a:t>
            </a:r>
            <a:r>
              <a:rPr lang="en-CA" sz="1400" i="1" dirty="0" smtClean="0"/>
              <a:t> pas, </a:t>
            </a:r>
            <a:r>
              <a:rPr lang="en-CA" sz="1400" i="1" dirty="0" err="1" smtClean="0"/>
              <a:t>il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va</a:t>
            </a:r>
            <a:r>
              <a:rPr lang="en-CA" sz="1400" i="1" dirty="0" smtClean="0"/>
              <a:t> demander de </a:t>
            </a:r>
            <a:r>
              <a:rPr lang="en-CA" sz="1400" i="1" dirty="0" err="1" smtClean="0"/>
              <a:t>l’aide</a:t>
            </a:r>
            <a:r>
              <a:rPr lang="en-CA" sz="1400" i="1" dirty="0" smtClean="0"/>
              <a:t> ‘HELP’.  SI NON, C’EST </a:t>
            </a:r>
            <a:r>
              <a:rPr lang="en-CA" sz="1400" b="1" i="1" dirty="0" smtClean="0"/>
              <a:t>SA</a:t>
            </a:r>
            <a:r>
              <a:rPr lang="en-CA" sz="1400" i="1" dirty="0" smtClean="0"/>
              <a:t> BALLE!</a:t>
            </a:r>
          </a:p>
          <a:p>
            <a:endParaRPr lang="en-CA" sz="1400" i="1" dirty="0"/>
          </a:p>
          <a:p>
            <a:r>
              <a:rPr lang="en-CA" sz="1400" i="1" dirty="0" smtClean="0"/>
              <a:t>Après </a:t>
            </a:r>
            <a:r>
              <a:rPr lang="en-CA" sz="1400" i="1" dirty="0" err="1" smtClean="0"/>
              <a:t>notre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passe</a:t>
            </a:r>
            <a:r>
              <a:rPr lang="en-CA" sz="1400" i="1" dirty="0" smtClean="0"/>
              <a:t>, on se place en position </a:t>
            </a:r>
            <a:r>
              <a:rPr lang="en-CA" sz="1400" i="1" dirty="0" err="1" smtClean="0"/>
              <a:t>d’attaque</a:t>
            </a:r>
            <a:r>
              <a:rPr lang="en-CA" sz="1400" i="1" dirty="0" smtClean="0"/>
              <a:t>.</a:t>
            </a:r>
          </a:p>
          <a:p>
            <a:endParaRPr lang="en-CA" sz="1400" i="1" dirty="0"/>
          </a:p>
          <a:p>
            <a:endParaRPr lang="en-CA" sz="1400" i="1" dirty="0" smtClean="0"/>
          </a:p>
        </p:txBody>
      </p:sp>
      <p:sp>
        <p:nvSpPr>
          <p:cNvPr id="2" name="Rounded Rectangular Callout 1"/>
          <p:cNvSpPr/>
          <p:nvPr/>
        </p:nvSpPr>
        <p:spPr>
          <a:xfrm>
            <a:off x="6421052" y="4673498"/>
            <a:ext cx="790267" cy="508006"/>
          </a:xfrm>
          <a:prstGeom prst="wedgeRoundRectCallout">
            <a:avLst>
              <a:gd name="adj1" fmla="val -168582"/>
              <a:gd name="adj2" fmla="val -8980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6539977" y="4773612"/>
            <a:ext cx="660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i="1" dirty="0" smtClean="0"/>
              <a:t>HELP!</a:t>
            </a:r>
          </a:p>
        </p:txBody>
      </p:sp>
      <p:sp>
        <p:nvSpPr>
          <p:cNvPr id="11" name="Right Arrow 10"/>
          <p:cNvSpPr/>
          <p:nvPr/>
        </p:nvSpPr>
        <p:spPr>
          <a:xfrm rot="1339831">
            <a:off x="2532281" y="3782566"/>
            <a:ext cx="2367215" cy="1808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ight Arrow 31"/>
          <p:cNvSpPr/>
          <p:nvPr/>
        </p:nvSpPr>
        <p:spPr>
          <a:xfrm rot="2326338">
            <a:off x="1980432" y="3106626"/>
            <a:ext cx="3008177" cy="160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ight Arrow 32"/>
          <p:cNvSpPr/>
          <p:nvPr/>
        </p:nvSpPr>
        <p:spPr>
          <a:xfrm rot="4547778" flipV="1">
            <a:off x="4062948" y="2994095"/>
            <a:ext cx="1683198" cy="211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ight Arrow 34"/>
          <p:cNvSpPr/>
          <p:nvPr/>
        </p:nvSpPr>
        <p:spPr>
          <a:xfrm rot="3255510" flipV="1">
            <a:off x="4487100" y="3797772"/>
            <a:ext cx="590182" cy="185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ight Arrow 35"/>
          <p:cNvSpPr/>
          <p:nvPr/>
        </p:nvSpPr>
        <p:spPr>
          <a:xfrm>
            <a:off x="2152437" y="4358975"/>
            <a:ext cx="2643638" cy="2129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687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155" y="953037"/>
            <a:ext cx="11153104" cy="4893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9707" y="217271"/>
            <a:ext cx="9144000" cy="429050"/>
          </a:xfrm>
        </p:spPr>
        <p:txBody>
          <a:bodyPr/>
          <a:lstStyle/>
          <a:p>
            <a:r>
              <a:rPr lang="en-CA" dirty="0" smtClean="0"/>
              <a:t>POSITION: </a:t>
            </a:r>
            <a:r>
              <a:rPr lang="en-CA" dirty="0" err="1" smtClean="0"/>
              <a:t>Réception</a:t>
            </a:r>
            <a:r>
              <a:rPr lang="en-CA" dirty="0" smtClean="0"/>
              <a:t> de service (S en #2)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855335" y="6439436"/>
            <a:ext cx="2129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i="1" dirty="0" err="1" smtClean="0"/>
              <a:t>Stéphane</a:t>
            </a:r>
            <a:r>
              <a:rPr lang="en-CA" sz="1200" i="1" dirty="0" smtClean="0"/>
              <a:t> </a:t>
            </a:r>
            <a:r>
              <a:rPr lang="en-CA" sz="1200" i="1" dirty="0" err="1" smtClean="0"/>
              <a:t>Bédard</a:t>
            </a:r>
            <a:r>
              <a:rPr lang="en-CA" sz="1200" i="1" dirty="0" smtClean="0"/>
              <a:t> © (Volleyball)</a:t>
            </a:r>
            <a:endParaRPr lang="en-CA" sz="1200" i="1" dirty="0"/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6091707" y="953037"/>
            <a:ext cx="0" cy="489397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318782" y="942535"/>
            <a:ext cx="14067" cy="49377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850566" y="931142"/>
            <a:ext cx="14067" cy="49377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166072" y="4336764"/>
            <a:ext cx="4812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S2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54023" y="4029194"/>
            <a:ext cx="5036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C3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46809" y="1680478"/>
            <a:ext cx="5180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A4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87657" y="2949750"/>
            <a:ext cx="5293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D6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70279" y="1911311"/>
            <a:ext cx="4988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P5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80106" y="4336763"/>
            <a:ext cx="4988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P1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l 18"/>
          <p:cNvSpPr/>
          <p:nvPr/>
        </p:nvSpPr>
        <p:spPr>
          <a:xfrm>
            <a:off x="11760591" y="2287328"/>
            <a:ext cx="182880" cy="244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TextBox 21"/>
          <p:cNvSpPr txBox="1"/>
          <p:nvPr/>
        </p:nvSpPr>
        <p:spPr>
          <a:xfrm>
            <a:off x="8749896" y="4598445"/>
            <a:ext cx="29183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i="1" dirty="0" smtClean="0"/>
              <a:t>A4 &amp; C3 </a:t>
            </a:r>
            <a:r>
              <a:rPr lang="en-CA" sz="1400" i="1" dirty="0" err="1" smtClean="0"/>
              <a:t>prennent</a:t>
            </a:r>
            <a:r>
              <a:rPr lang="en-CA" sz="1400" i="1" dirty="0" smtClean="0"/>
              <a:t> les services courts;</a:t>
            </a:r>
          </a:p>
          <a:p>
            <a:r>
              <a:rPr lang="en-CA" sz="1400" i="1" dirty="0" smtClean="0"/>
              <a:t>P5  D6 &amp; P1 </a:t>
            </a:r>
            <a:r>
              <a:rPr lang="en-CA" sz="1400" i="1" dirty="0" err="1" smtClean="0"/>
              <a:t>prennent</a:t>
            </a:r>
            <a:r>
              <a:rPr lang="en-CA" sz="1400" i="1" dirty="0" smtClean="0"/>
              <a:t> les longs;</a:t>
            </a:r>
          </a:p>
          <a:p>
            <a:r>
              <a:rPr lang="en-CA" sz="1400" i="1" dirty="0" smtClean="0"/>
              <a:t>Pendant la 1ère </a:t>
            </a:r>
            <a:r>
              <a:rPr lang="en-CA" sz="1400" i="1" dirty="0" err="1" smtClean="0"/>
              <a:t>passe</a:t>
            </a:r>
            <a:r>
              <a:rPr lang="en-CA" sz="1400" i="1" dirty="0" smtClean="0"/>
              <a:t>, </a:t>
            </a:r>
            <a:r>
              <a:rPr lang="en-CA" sz="1400" i="1" dirty="0" err="1" smtClean="0"/>
              <a:t>tous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s’installe</a:t>
            </a:r>
            <a:r>
              <a:rPr lang="en-CA" sz="1400" i="1" dirty="0" smtClean="0"/>
              <a:t> </a:t>
            </a:r>
          </a:p>
          <a:p>
            <a:r>
              <a:rPr lang="en-CA" sz="1400" i="1" dirty="0" smtClean="0"/>
              <a:t>en position </a:t>
            </a:r>
            <a:r>
              <a:rPr lang="en-CA" sz="1400" i="1" dirty="0" err="1" smtClean="0"/>
              <a:t>d’attaque</a:t>
            </a:r>
            <a:r>
              <a:rPr lang="en-CA" sz="1400" i="1" dirty="0" smtClean="0"/>
              <a:t> (# </a:t>
            </a:r>
            <a:r>
              <a:rPr lang="en-CA" sz="1400" i="1" dirty="0" smtClean="0">
                <a:solidFill>
                  <a:srgbClr val="FF0000"/>
                </a:solidFill>
              </a:rPr>
              <a:t>rouge</a:t>
            </a:r>
            <a:r>
              <a:rPr lang="en-CA" sz="1400" i="1" dirty="0" smtClean="0"/>
              <a:t>)</a:t>
            </a:r>
          </a:p>
          <a:p>
            <a:endParaRPr lang="en-CA" sz="1400" dirty="0"/>
          </a:p>
        </p:txBody>
      </p:sp>
      <p:sp>
        <p:nvSpPr>
          <p:cNvPr id="23" name="Rectangle 22"/>
          <p:cNvSpPr/>
          <p:nvPr/>
        </p:nvSpPr>
        <p:spPr>
          <a:xfrm>
            <a:off x="5215765" y="3984960"/>
            <a:ext cx="38183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S2</a:t>
            </a:r>
            <a:endParaRPr lang="en-US" sz="1600" b="0" i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86691" y="3331249"/>
            <a:ext cx="39786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C3</a:t>
            </a:r>
            <a:endParaRPr lang="en-US" sz="16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86691" y="1972866"/>
            <a:ext cx="40748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A4</a:t>
            </a:r>
            <a:endParaRPr lang="en-US" sz="16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68078" y="2754112"/>
            <a:ext cx="41549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D6</a:t>
            </a:r>
            <a:endParaRPr lang="en-US" sz="16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59097" y="2037088"/>
            <a:ext cx="39466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P5</a:t>
            </a:r>
            <a:endParaRPr lang="en-US" sz="16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41732" y="3670980"/>
            <a:ext cx="39466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P1</a:t>
            </a:r>
            <a:endParaRPr lang="en-US" sz="16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769135" y="2142143"/>
            <a:ext cx="1227283" cy="642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5235554" y="4206238"/>
            <a:ext cx="4175" cy="2783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925789" y="1953457"/>
            <a:ext cx="360902" cy="1886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857687" y="3648639"/>
            <a:ext cx="429004" cy="57815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349371" y="2977545"/>
            <a:ext cx="1545691" cy="1927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674439" y="3984960"/>
            <a:ext cx="1484658" cy="6121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86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155" y="953037"/>
            <a:ext cx="11153104" cy="4893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9707" y="217271"/>
            <a:ext cx="9144000" cy="429050"/>
          </a:xfrm>
        </p:spPr>
        <p:txBody>
          <a:bodyPr/>
          <a:lstStyle/>
          <a:p>
            <a:r>
              <a:rPr lang="en-CA" dirty="0" smtClean="0"/>
              <a:t>POSITION: </a:t>
            </a:r>
            <a:r>
              <a:rPr lang="en-CA" dirty="0" err="1" smtClean="0"/>
              <a:t>Réception</a:t>
            </a:r>
            <a:r>
              <a:rPr lang="en-CA" dirty="0" smtClean="0"/>
              <a:t> de service (S en #4)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855335" y="6439436"/>
            <a:ext cx="2129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i="1" dirty="0" err="1" smtClean="0"/>
              <a:t>Stéphane</a:t>
            </a:r>
            <a:r>
              <a:rPr lang="en-CA" sz="1200" i="1" dirty="0" smtClean="0"/>
              <a:t> </a:t>
            </a:r>
            <a:r>
              <a:rPr lang="en-CA" sz="1200" i="1" dirty="0" err="1" smtClean="0"/>
              <a:t>Bédard</a:t>
            </a:r>
            <a:r>
              <a:rPr lang="en-CA" sz="1200" i="1" dirty="0" smtClean="0"/>
              <a:t> © (Volleyball)</a:t>
            </a:r>
            <a:endParaRPr lang="en-CA" sz="1200" i="1" dirty="0"/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6091707" y="953037"/>
            <a:ext cx="0" cy="489397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318782" y="942535"/>
            <a:ext cx="14067" cy="49377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850566" y="931142"/>
            <a:ext cx="14067" cy="49377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373856" y="1579337"/>
            <a:ext cx="4812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S4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54023" y="4029194"/>
            <a:ext cx="5036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C2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46809" y="1680478"/>
            <a:ext cx="5180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A3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87657" y="2949750"/>
            <a:ext cx="5293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D6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70279" y="1911311"/>
            <a:ext cx="4988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P5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80106" y="4336763"/>
            <a:ext cx="4988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P1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l 18"/>
          <p:cNvSpPr/>
          <p:nvPr/>
        </p:nvSpPr>
        <p:spPr>
          <a:xfrm>
            <a:off x="11760591" y="2287328"/>
            <a:ext cx="182880" cy="244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TextBox 21"/>
          <p:cNvSpPr txBox="1"/>
          <p:nvPr/>
        </p:nvSpPr>
        <p:spPr>
          <a:xfrm>
            <a:off x="8749896" y="4798428"/>
            <a:ext cx="29183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i="1" dirty="0" smtClean="0"/>
              <a:t>A4 &amp; C3 </a:t>
            </a:r>
            <a:r>
              <a:rPr lang="en-CA" sz="1400" i="1" dirty="0" err="1" smtClean="0"/>
              <a:t>prennent</a:t>
            </a:r>
            <a:r>
              <a:rPr lang="en-CA" sz="1400" i="1" dirty="0" smtClean="0"/>
              <a:t> les services courts;</a:t>
            </a:r>
          </a:p>
          <a:p>
            <a:r>
              <a:rPr lang="en-CA" sz="1400" i="1" dirty="0" smtClean="0"/>
              <a:t>P5  D6 &amp; P1 </a:t>
            </a:r>
            <a:r>
              <a:rPr lang="en-CA" sz="1400" i="1" dirty="0" err="1" smtClean="0"/>
              <a:t>prennent</a:t>
            </a:r>
            <a:r>
              <a:rPr lang="en-CA" sz="1400" i="1" dirty="0" smtClean="0"/>
              <a:t> les longs;</a:t>
            </a:r>
          </a:p>
          <a:p>
            <a:r>
              <a:rPr lang="en-CA" sz="1400" i="1" dirty="0" smtClean="0"/>
              <a:t>Pendant la 1ère </a:t>
            </a:r>
            <a:r>
              <a:rPr lang="en-CA" sz="1400" i="1" dirty="0" err="1" smtClean="0"/>
              <a:t>passe</a:t>
            </a:r>
            <a:r>
              <a:rPr lang="en-CA" sz="1400" i="1" dirty="0" smtClean="0"/>
              <a:t>, </a:t>
            </a:r>
            <a:r>
              <a:rPr lang="en-CA" sz="1400" i="1" dirty="0" err="1" smtClean="0"/>
              <a:t>tous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s’installe</a:t>
            </a:r>
            <a:r>
              <a:rPr lang="en-CA" sz="1400" i="1" dirty="0" smtClean="0"/>
              <a:t> </a:t>
            </a:r>
          </a:p>
          <a:p>
            <a:r>
              <a:rPr lang="en-CA" sz="1400" i="1" dirty="0" smtClean="0"/>
              <a:t>en position </a:t>
            </a:r>
            <a:r>
              <a:rPr lang="en-CA" sz="1400" i="1" dirty="0" err="1" smtClean="0"/>
              <a:t>d’attaque</a:t>
            </a:r>
            <a:r>
              <a:rPr lang="en-CA" sz="1400" i="1" dirty="0" smtClean="0"/>
              <a:t> (# </a:t>
            </a:r>
            <a:r>
              <a:rPr lang="en-CA" sz="1400" i="1" dirty="0" smtClean="0">
                <a:solidFill>
                  <a:srgbClr val="FF0000"/>
                </a:solidFill>
              </a:rPr>
              <a:t>rouge</a:t>
            </a:r>
            <a:r>
              <a:rPr lang="en-CA" sz="1400" i="1" dirty="0" smtClean="0"/>
              <a:t>)</a:t>
            </a:r>
          </a:p>
          <a:p>
            <a:endParaRPr lang="en-CA" sz="1400" dirty="0"/>
          </a:p>
        </p:txBody>
      </p:sp>
      <p:sp>
        <p:nvSpPr>
          <p:cNvPr id="23" name="Rectangle 22"/>
          <p:cNvSpPr/>
          <p:nvPr/>
        </p:nvSpPr>
        <p:spPr>
          <a:xfrm>
            <a:off x="5215765" y="3984960"/>
            <a:ext cx="38183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S2</a:t>
            </a:r>
            <a:endParaRPr lang="en-US" sz="1600" b="0" i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86691" y="3331249"/>
            <a:ext cx="39786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C3</a:t>
            </a:r>
            <a:endParaRPr lang="en-US" sz="16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86691" y="1972866"/>
            <a:ext cx="40748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A4</a:t>
            </a:r>
            <a:endParaRPr lang="en-US" sz="16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68078" y="2754112"/>
            <a:ext cx="41549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D6</a:t>
            </a:r>
            <a:endParaRPr lang="en-US" sz="16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59097" y="2037088"/>
            <a:ext cx="39466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P5</a:t>
            </a:r>
            <a:endParaRPr lang="en-US" sz="16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41732" y="3670980"/>
            <a:ext cx="39466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P1</a:t>
            </a:r>
            <a:endParaRPr lang="en-US" sz="16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769135" y="2142143"/>
            <a:ext cx="1227283" cy="642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5453482" y="2037088"/>
            <a:ext cx="153466" cy="19006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925789" y="1953457"/>
            <a:ext cx="360902" cy="1886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857687" y="3648639"/>
            <a:ext cx="429004" cy="57815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349371" y="2977545"/>
            <a:ext cx="1545691" cy="1927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674439" y="3984960"/>
            <a:ext cx="1484658" cy="6121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91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155" y="953037"/>
            <a:ext cx="11153104" cy="4893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9707" y="217271"/>
            <a:ext cx="9144000" cy="429050"/>
          </a:xfrm>
        </p:spPr>
        <p:txBody>
          <a:bodyPr/>
          <a:lstStyle/>
          <a:p>
            <a:r>
              <a:rPr lang="en-CA" dirty="0" smtClean="0"/>
              <a:t>POSITION: </a:t>
            </a:r>
            <a:r>
              <a:rPr lang="en-CA" dirty="0" err="1" smtClean="0"/>
              <a:t>Réception</a:t>
            </a:r>
            <a:r>
              <a:rPr lang="en-CA" dirty="0" smtClean="0"/>
              <a:t> de service (S en #3)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855335" y="6439436"/>
            <a:ext cx="2129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i="1" dirty="0" err="1" smtClean="0"/>
              <a:t>Stéphane</a:t>
            </a:r>
            <a:r>
              <a:rPr lang="en-CA" sz="1200" i="1" dirty="0" smtClean="0"/>
              <a:t> </a:t>
            </a:r>
            <a:r>
              <a:rPr lang="en-CA" sz="1200" i="1" dirty="0" err="1" smtClean="0"/>
              <a:t>Bédard</a:t>
            </a:r>
            <a:r>
              <a:rPr lang="en-CA" sz="1200" i="1" dirty="0" smtClean="0"/>
              <a:t> © (Volleyball)</a:t>
            </a:r>
            <a:endParaRPr lang="en-CA" sz="1200" i="1" dirty="0"/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6091707" y="953037"/>
            <a:ext cx="0" cy="489397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318782" y="942535"/>
            <a:ext cx="14067" cy="49377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850566" y="931142"/>
            <a:ext cx="14067" cy="49377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549262" y="3331249"/>
            <a:ext cx="4812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S3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66691" y="1650971"/>
            <a:ext cx="5036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C4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88239" y="4148715"/>
            <a:ext cx="5180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A2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87657" y="2949750"/>
            <a:ext cx="5293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D6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70279" y="1911311"/>
            <a:ext cx="4988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P5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80106" y="4336763"/>
            <a:ext cx="4988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P1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l 18"/>
          <p:cNvSpPr/>
          <p:nvPr/>
        </p:nvSpPr>
        <p:spPr>
          <a:xfrm>
            <a:off x="11760591" y="2287328"/>
            <a:ext cx="182880" cy="244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TextBox 21"/>
          <p:cNvSpPr txBox="1"/>
          <p:nvPr/>
        </p:nvSpPr>
        <p:spPr>
          <a:xfrm>
            <a:off x="8412481" y="3982744"/>
            <a:ext cx="32811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i="1" dirty="0" smtClean="0"/>
              <a:t>A4 &amp; C3 </a:t>
            </a:r>
            <a:r>
              <a:rPr lang="en-CA" sz="1400" i="1" dirty="0" err="1" smtClean="0"/>
              <a:t>prennent</a:t>
            </a:r>
            <a:r>
              <a:rPr lang="en-CA" sz="1400" i="1" dirty="0" smtClean="0"/>
              <a:t> les services courts;</a:t>
            </a:r>
          </a:p>
          <a:p>
            <a:r>
              <a:rPr lang="en-CA" sz="1400" i="1" dirty="0" smtClean="0"/>
              <a:t>P5  D6 &amp; P1 </a:t>
            </a:r>
            <a:r>
              <a:rPr lang="en-CA" sz="1400" i="1" dirty="0" err="1" smtClean="0"/>
              <a:t>prennent</a:t>
            </a:r>
            <a:r>
              <a:rPr lang="en-CA" sz="1400" i="1" dirty="0" smtClean="0"/>
              <a:t> les longs;</a:t>
            </a:r>
          </a:p>
          <a:p>
            <a:r>
              <a:rPr lang="en-CA" sz="1400" i="1" dirty="0" smtClean="0"/>
              <a:t>Pendant la 1ère </a:t>
            </a:r>
            <a:r>
              <a:rPr lang="en-CA" sz="1400" i="1" dirty="0" err="1" smtClean="0"/>
              <a:t>passe</a:t>
            </a:r>
            <a:r>
              <a:rPr lang="en-CA" sz="1400" i="1" dirty="0" smtClean="0"/>
              <a:t>, </a:t>
            </a:r>
            <a:r>
              <a:rPr lang="en-CA" sz="1400" i="1" dirty="0" err="1" smtClean="0"/>
              <a:t>tous</a:t>
            </a:r>
            <a:r>
              <a:rPr lang="en-CA" sz="1400" i="1" dirty="0" smtClean="0"/>
              <a:t>* </a:t>
            </a:r>
            <a:r>
              <a:rPr lang="en-CA" sz="1400" i="1" dirty="0" err="1" smtClean="0"/>
              <a:t>s’installe</a:t>
            </a:r>
            <a:r>
              <a:rPr lang="en-CA" sz="1400" i="1" dirty="0" smtClean="0"/>
              <a:t> </a:t>
            </a:r>
          </a:p>
          <a:p>
            <a:r>
              <a:rPr lang="en-CA" sz="1400" i="1" dirty="0" smtClean="0"/>
              <a:t>en position </a:t>
            </a:r>
            <a:r>
              <a:rPr lang="en-CA" sz="1400" i="1" dirty="0" err="1" smtClean="0"/>
              <a:t>d’attaque</a:t>
            </a:r>
            <a:r>
              <a:rPr lang="en-CA" sz="1400" i="1" dirty="0" smtClean="0"/>
              <a:t> </a:t>
            </a:r>
            <a:r>
              <a:rPr lang="en-CA" sz="1400" i="1" dirty="0" smtClean="0">
                <a:solidFill>
                  <a:srgbClr val="FF0000"/>
                </a:solidFill>
              </a:rPr>
              <a:t>(# rouge</a:t>
            </a:r>
            <a:r>
              <a:rPr lang="en-CA" sz="1400" i="1" dirty="0" smtClean="0"/>
              <a:t>)</a:t>
            </a:r>
          </a:p>
          <a:p>
            <a:r>
              <a:rPr lang="en-CA" sz="1400" i="1" dirty="0" smtClean="0"/>
              <a:t>*Le C et </a:t>
            </a:r>
            <a:r>
              <a:rPr lang="en-CA" sz="1400" i="1" dirty="0" err="1" smtClean="0"/>
              <a:t>l’A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vont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rester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dans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leur</a:t>
            </a:r>
            <a:r>
              <a:rPr lang="en-CA" sz="1400" i="1" dirty="0" smtClean="0"/>
              <a:t> position</a:t>
            </a:r>
          </a:p>
          <a:p>
            <a:r>
              <a:rPr lang="en-CA" sz="1400" i="1" dirty="0" err="1" smtClean="0"/>
              <a:t>jusqu’à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ce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que</a:t>
            </a:r>
            <a:r>
              <a:rPr lang="en-CA" sz="1400" i="1" dirty="0" smtClean="0"/>
              <a:t> le </a:t>
            </a:r>
            <a:r>
              <a:rPr lang="en-CA" sz="1400" i="1" dirty="0" err="1" smtClean="0"/>
              <a:t>ballon</a:t>
            </a:r>
            <a:r>
              <a:rPr lang="en-CA" sz="1400" i="1" dirty="0" smtClean="0"/>
              <a:t> traverse.  </a:t>
            </a:r>
            <a:r>
              <a:rPr lang="en-CA" sz="1400" i="1" dirty="0" err="1" smtClean="0"/>
              <a:t>Ensuite</a:t>
            </a:r>
            <a:r>
              <a:rPr lang="en-CA" sz="1400" i="1" dirty="0" smtClean="0"/>
              <a:t>,</a:t>
            </a:r>
          </a:p>
          <a:p>
            <a:r>
              <a:rPr lang="en-CA" sz="1400" i="1" dirty="0" err="1"/>
              <a:t>i</a:t>
            </a:r>
            <a:r>
              <a:rPr lang="en-CA" sz="1400" i="1" dirty="0" err="1" smtClean="0"/>
              <a:t>ls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changeront</a:t>
            </a:r>
            <a:r>
              <a:rPr lang="en-CA" sz="1400" i="1" dirty="0" smtClean="0"/>
              <a:t>. </a:t>
            </a:r>
            <a:r>
              <a:rPr lang="en-CA" sz="1400" i="1" dirty="0" smtClean="0">
                <a:solidFill>
                  <a:srgbClr val="00B050"/>
                </a:solidFill>
              </a:rPr>
              <a:t>(</a:t>
            </a:r>
            <a:r>
              <a:rPr lang="en-CA" sz="1400" i="1" dirty="0" err="1" smtClean="0">
                <a:solidFill>
                  <a:srgbClr val="00B050"/>
                </a:solidFill>
              </a:rPr>
              <a:t>vert</a:t>
            </a:r>
            <a:r>
              <a:rPr lang="en-CA" sz="1400" i="1" dirty="0" smtClean="0">
                <a:solidFill>
                  <a:srgbClr val="00B050"/>
                </a:solidFill>
              </a:rPr>
              <a:t>)</a:t>
            </a:r>
          </a:p>
          <a:p>
            <a:endParaRPr lang="en-CA" sz="1400" dirty="0"/>
          </a:p>
        </p:txBody>
      </p:sp>
      <p:sp>
        <p:nvSpPr>
          <p:cNvPr id="23" name="Rectangle 22"/>
          <p:cNvSpPr/>
          <p:nvPr/>
        </p:nvSpPr>
        <p:spPr>
          <a:xfrm>
            <a:off x="5215765" y="3984960"/>
            <a:ext cx="38183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i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S2</a:t>
            </a:r>
            <a:endParaRPr lang="en-US" sz="1600" b="0" i="1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81882" y="3331249"/>
            <a:ext cx="40748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A3</a:t>
            </a:r>
            <a:endParaRPr lang="en-US" sz="16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86691" y="1972866"/>
            <a:ext cx="40748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C4</a:t>
            </a:r>
            <a:endParaRPr lang="en-US" sz="16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68078" y="2754112"/>
            <a:ext cx="41549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D6</a:t>
            </a:r>
            <a:endParaRPr lang="en-US" sz="16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59097" y="2037088"/>
            <a:ext cx="39466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P5</a:t>
            </a:r>
            <a:endParaRPr lang="en-US" sz="16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41732" y="3670980"/>
            <a:ext cx="39466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P1</a:t>
            </a:r>
            <a:endParaRPr lang="en-US" sz="16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769135" y="2142143"/>
            <a:ext cx="1227283" cy="642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5547865" y="3792914"/>
            <a:ext cx="110960" cy="2362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925789" y="1953457"/>
            <a:ext cx="360902" cy="1886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857687" y="3648639"/>
            <a:ext cx="429004" cy="57815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349371" y="2977545"/>
            <a:ext cx="1545691" cy="1927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674439" y="3984960"/>
            <a:ext cx="1484658" cy="6121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983053" y="2112636"/>
            <a:ext cx="40748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 smtClean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A4</a:t>
            </a:r>
            <a:endParaRPr lang="en-US" sz="1600" b="0" cap="none" spc="0" dirty="0" smtClean="0">
              <a:ln w="0"/>
              <a:solidFill>
                <a:schemeClr val="accent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432789" y="2904649"/>
            <a:ext cx="40748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 smtClean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C3</a:t>
            </a:r>
            <a:endParaRPr lang="en-US" sz="1600" b="0" cap="none" spc="0" dirty="0" smtClean="0">
              <a:ln w="0"/>
              <a:solidFill>
                <a:schemeClr val="accent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529740" y="2289544"/>
            <a:ext cx="876943" cy="78438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626390" y="2488328"/>
            <a:ext cx="485085" cy="89543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53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155" y="953037"/>
            <a:ext cx="11153104" cy="4893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9707" y="217271"/>
            <a:ext cx="9144000" cy="429050"/>
          </a:xfrm>
        </p:spPr>
        <p:txBody>
          <a:bodyPr/>
          <a:lstStyle/>
          <a:p>
            <a:r>
              <a:rPr lang="en-CA" dirty="0" smtClean="0"/>
              <a:t>POSITION: </a:t>
            </a:r>
            <a:r>
              <a:rPr lang="en-CA" dirty="0" err="1" smtClean="0"/>
              <a:t>Lors</a:t>
            </a:r>
            <a:r>
              <a:rPr lang="en-CA" dirty="0" smtClean="0"/>
              <a:t> de </a:t>
            </a:r>
            <a:r>
              <a:rPr lang="en-CA" dirty="0" err="1" smtClean="0"/>
              <a:t>notre</a:t>
            </a:r>
            <a:r>
              <a:rPr lang="en-CA" dirty="0"/>
              <a:t> </a:t>
            </a:r>
            <a:r>
              <a:rPr lang="en-CA" dirty="0" smtClean="0"/>
              <a:t>service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855335" y="6439436"/>
            <a:ext cx="2129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i="1" dirty="0" err="1" smtClean="0"/>
              <a:t>Stéphane</a:t>
            </a:r>
            <a:r>
              <a:rPr lang="en-CA" sz="1200" i="1" dirty="0" smtClean="0"/>
              <a:t> </a:t>
            </a:r>
            <a:r>
              <a:rPr lang="en-CA" sz="1200" i="1" dirty="0" err="1" smtClean="0"/>
              <a:t>Bédard</a:t>
            </a:r>
            <a:r>
              <a:rPr lang="en-CA" sz="1200" i="1" dirty="0" smtClean="0"/>
              <a:t> © (Volleyball)</a:t>
            </a:r>
            <a:endParaRPr lang="en-CA" sz="1200" i="1" dirty="0"/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6091707" y="953037"/>
            <a:ext cx="0" cy="489397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318782" y="942535"/>
            <a:ext cx="14067" cy="49377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850566" y="931142"/>
            <a:ext cx="14067" cy="49377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534189" y="3331249"/>
            <a:ext cx="3401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94586" y="2883426"/>
            <a:ext cx="3401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32931" y="3792914"/>
            <a:ext cx="3401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9534" y="3433455"/>
            <a:ext cx="5293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D6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44346" y="2214698"/>
            <a:ext cx="4988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P5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243" y="3986131"/>
            <a:ext cx="4988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P1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l 18"/>
          <p:cNvSpPr/>
          <p:nvPr/>
        </p:nvSpPr>
        <p:spPr>
          <a:xfrm>
            <a:off x="250377" y="3762573"/>
            <a:ext cx="182880" cy="244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TextBox 21"/>
          <p:cNvSpPr txBox="1"/>
          <p:nvPr/>
        </p:nvSpPr>
        <p:spPr>
          <a:xfrm>
            <a:off x="8136476" y="4632302"/>
            <a:ext cx="35808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i="1" dirty="0" err="1" smtClean="0"/>
              <a:t>Immédiatement</a:t>
            </a:r>
            <a:r>
              <a:rPr lang="en-CA" sz="1400" i="1" dirty="0" smtClean="0"/>
              <a:t> après le service, les </a:t>
            </a:r>
            <a:r>
              <a:rPr lang="en-CA" sz="1400" i="1" dirty="0" err="1" smtClean="0"/>
              <a:t>joueurs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d’avant</a:t>
            </a:r>
            <a:r>
              <a:rPr lang="en-CA" sz="1400" i="1" dirty="0" smtClean="0"/>
              <a:t> se </a:t>
            </a:r>
            <a:r>
              <a:rPr lang="en-CA" sz="1400" i="1" dirty="0" err="1" smtClean="0"/>
              <a:t>placent</a:t>
            </a:r>
            <a:r>
              <a:rPr lang="en-CA" sz="1400" i="1" dirty="0" smtClean="0"/>
              <a:t>  </a:t>
            </a:r>
            <a:r>
              <a:rPr lang="en-CA" sz="1400" i="1" dirty="0" err="1" smtClean="0"/>
              <a:t>dans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leur</a:t>
            </a:r>
            <a:r>
              <a:rPr lang="en-CA" sz="1400" i="1" dirty="0" smtClean="0"/>
              <a:t> position </a:t>
            </a:r>
            <a:r>
              <a:rPr lang="en-CA" sz="1400" dirty="0" err="1"/>
              <a:t>d</a:t>
            </a:r>
            <a:r>
              <a:rPr lang="en-CA" sz="1400" dirty="0" err="1" smtClean="0"/>
              <a:t>éfensive</a:t>
            </a:r>
            <a:r>
              <a:rPr lang="en-CA" sz="1400" i="1" dirty="0" smtClean="0">
                <a:solidFill>
                  <a:srgbClr val="00B050"/>
                </a:solidFill>
              </a:rPr>
              <a:t>. (</a:t>
            </a:r>
            <a:r>
              <a:rPr lang="en-CA" sz="1400" i="1" dirty="0" smtClean="0">
                <a:solidFill>
                  <a:srgbClr val="FF0000"/>
                </a:solidFill>
              </a:rPr>
              <a:t>rouge</a:t>
            </a:r>
            <a:r>
              <a:rPr lang="en-CA" sz="1400" i="1" dirty="0" smtClean="0">
                <a:solidFill>
                  <a:srgbClr val="00B050"/>
                </a:solidFill>
              </a:rPr>
              <a:t>)  </a:t>
            </a:r>
            <a:r>
              <a:rPr lang="en-CA" sz="1400" i="1" dirty="0" smtClean="0"/>
              <a:t>(</a:t>
            </a:r>
            <a:r>
              <a:rPr lang="en-CA" sz="1400" i="1" dirty="0" err="1" smtClean="0"/>
              <a:t>voir</a:t>
            </a:r>
            <a:r>
              <a:rPr lang="en-CA" sz="1400" i="1" dirty="0" smtClean="0"/>
              <a:t> la </a:t>
            </a:r>
            <a:r>
              <a:rPr lang="en-CA" sz="1400" i="1" dirty="0" err="1" smtClean="0"/>
              <a:t>prochaine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diapo</a:t>
            </a:r>
            <a:r>
              <a:rPr lang="en-CA" sz="1400" i="1" dirty="0" smtClean="0"/>
              <a:t>)</a:t>
            </a:r>
          </a:p>
          <a:p>
            <a:endParaRPr lang="en-CA" sz="1400" dirty="0"/>
          </a:p>
        </p:txBody>
      </p:sp>
      <p:sp>
        <p:nvSpPr>
          <p:cNvPr id="28" name="Rectangle 27"/>
          <p:cNvSpPr/>
          <p:nvPr/>
        </p:nvSpPr>
        <p:spPr>
          <a:xfrm>
            <a:off x="1818233" y="4323514"/>
            <a:ext cx="39466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P1</a:t>
            </a:r>
            <a:endParaRPr lang="en-US" sz="16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705199" y="4226798"/>
            <a:ext cx="1063936" cy="2659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739863" y="2938357"/>
            <a:ext cx="3481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sz="24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05410" y="3707191"/>
            <a:ext cx="3257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endParaRPr lang="en-US" sz="24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07034" y="2214698"/>
            <a:ext cx="3626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24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355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155" y="953037"/>
            <a:ext cx="11153104" cy="4893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9707" y="217271"/>
            <a:ext cx="9144000" cy="429050"/>
          </a:xfrm>
        </p:spPr>
        <p:txBody>
          <a:bodyPr/>
          <a:lstStyle/>
          <a:p>
            <a:r>
              <a:rPr lang="en-CA" dirty="0" smtClean="0"/>
              <a:t>POSITION: En DÉFENSIVE (</a:t>
            </a:r>
            <a:r>
              <a:rPr lang="en-CA" dirty="0" err="1" smtClean="0"/>
              <a:t>suivre</a:t>
            </a:r>
            <a:r>
              <a:rPr lang="en-CA" dirty="0" smtClean="0"/>
              <a:t> le </a:t>
            </a:r>
            <a:r>
              <a:rPr lang="en-CA" dirty="0" err="1" smtClean="0"/>
              <a:t>ballon</a:t>
            </a:r>
            <a:r>
              <a:rPr lang="en-CA" dirty="0" smtClean="0"/>
              <a:t> #3)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855335" y="6439436"/>
            <a:ext cx="2129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i="1" dirty="0" err="1" smtClean="0"/>
              <a:t>Stéphane</a:t>
            </a:r>
            <a:r>
              <a:rPr lang="en-CA" sz="1200" i="1" dirty="0" smtClean="0"/>
              <a:t> </a:t>
            </a:r>
            <a:r>
              <a:rPr lang="en-CA" sz="1200" i="1" dirty="0" err="1" smtClean="0"/>
              <a:t>Bédard</a:t>
            </a:r>
            <a:r>
              <a:rPr lang="en-CA" sz="1200" i="1" dirty="0" smtClean="0"/>
              <a:t> © (Volleyball)</a:t>
            </a:r>
            <a:endParaRPr lang="en-CA" sz="1200" i="1" dirty="0"/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6091707" y="953037"/>
            <a:ext cx="0" cy="489397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318782" y="942535"/>
            <a:ext cx="14067" cy="49377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850566" y="931142"/>
            <a:ext cx="14067" cy="49377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575948" y="3265868"/>
            <a:ext cx="3481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15541" y="2473440"/>
            <a:ext cx="3626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33976" y="4199158"/>
            <a:ext cx="3257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9534" y="3433455"/>
            <a:ext cx="5293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D6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44346" y="2214698"/>
            <a:ext cx="4988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P5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38653" y="4199158"/>
            <a:ext cx="4988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P1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l 18"/>
          <p:cNvSpPr/>
          <p:nvPr/>
        </p:nvSpPr>
        <p:spPr>
          <a:xfrm>
            <a:off x="6257231" y="3288986"/>
            <a:ext cx="182880" cy="244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TextBox 21"/>
          <p:cNvSpPr txBox="1"/>
          <p:nvPr/>
        </p:nvSpPr>
        <p:spPr>
          <a:xfrm>
            <a:off x="7906564" y="3878096"/>
            <a:ext cx="3761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i="1" dirty="0" err="1" smtClean="0"/>
              <a:t>Quand</a:t>
            </a:r>
            <a:r>
              <a:rPr lang="en-CA" sz="1400" i="1" dirty="0" smtClean="0"/>
              <a:t> le </a:t>
            </a:r>
            <a:r>
              <a:rPr lang="en-CA" sz="1400" i="1" dirty="0" err="1" smtClean="0"/>
              <a:t>ballon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est</a:t>
            </a:r>
            <a:r>
              <a:rPr lang="en-CA" sz="1400" i="1" dirty="0" smtClean="0"/>
              <a:t> au milieu, C se prepare à </a:t>
            </a:r>
            <a:r>
              <a:rPr lang="en-CA" sz="1400" i="1" dirty="0" err="1" smtClean="0"/>
              <a:t>bloquer</a:t>
            </a:r>
            <a:r>
              <a:rPr lang="en-CA" sz="1400" i="1" dirty="0"/>
              <a:t>;</a:t>
            </a:r>
            <a:endParaRPr lang="en-CA" sz="1400" i="1" dirty="0" smtClean="0"/>
          </a:p>
          <a:p>
            <a:endParaRPr lang="en-CA" sz="1400" i="1" dirty="0"/>
          </a:p>
          <a:p>
            <a:r>
              <a:rPr lang="en-CA" sz="1400" i="1" dirty="0" smtClean="0"/>
              <a:t>A et S </a:t>
            </a:r>
            <a:r>
              <a:rPr lang="en-CA" sz="1400" i="1" dirty="0" err="1" smtClean="0"/>
              <a:t>s’occupent</a:t>
            </a:r>
            <a:r>
              <a:rPr lang="en-CA" sz="1400" i="1" dirty="0" smtClean="0"/>
              <a:t> des petites frappes </a:t>
            </a:r>
            <a:r>
              <a:rPr lang="en-CA" sz="1400" i="1" dirty="0" err="1" smtClean="0"/>
              <a:t>sur</a:t>
            </a:r>
            <a:r>
              <a:rPr lang="en-CA" sz="1400" i="1" dirty="0" smtClean="0"/>
              <a:t> le </a:t>
            </a:r>
            <a:r>
              <a:rPr lang="en-CA" sz="1400" i="1" dirty="0" err="1" smtClean="0"/>
              <a:t>côté</a:t>
            </a:r>
            <a:r>
              <a:rPr lang="en-CA" sz="1400" i="1" dirty="0" smtClean="0"/>
              <a:t>;</a:t>
            </a:r>
          </a:p>
          <a:p>
            <a:endParaRPr lang="en-CA" sz="1400" i="1" dirty="0"/>
          </a:p>
          <a:p>
            <a:r>
              <a:rPr lang="en-CA" sz="1400" i="1" dirty="0" smtClean="0"/>
              <a:t>D </a:t>
            </a:r>
            <a:r>
              <a:rPr lang="en-CA" sz="1400" i="1" dirty="0" err="1" smtClean="0"/>
              <a:t>s’occupe</a:t>
            </a:r>
            <a:r>
              <a:rPr lang="en-CA" sz="1400" i="1" dirty="0" smtClean="0"/>
              <a:t> de </a:t>
            </a:r>
            <a:r>
              <a:rPr lang="en-CA" sz="1400" i="1" dirty="0" err="1" smtClean="0"/>
              <a:t>couvrir</a:t>
            </a:r>
            <a:r>
              <a:rPr lang="en-CA" sz="1400" i="1" dirty="0" smtClean="0"/>
              <a:t> derrière le bloc;</a:t>
            </a:r>
          </a:p>
          <a:p>
            <a:endParaRPr lang="en-CA" sz="1400" i="1" dirty="0"/>
          </a:p>
          <a:p>
            <a:r>
              <a:rPr lang="en-CA" sz="1400" i="1" dirty="0" smtClean="0"/>
              <a:t>Les Ps </a:t>
            </a:r>
            <a:r>
              <a:rPr lang="en-CA" sz="1400" i="1" dirty="0" err="1" smtClean="0"/>
              <a:t>s’occupent</a:t>
            </a:r>
            <a:r>
              <a:rPr lang="en-CA" sz="1400" i="1" dirty="0" smtClean="0"/>
              <a:t> de </a:t>
            </a:r>
            <a:r>
              <a:rPr lang="en-CA" sz="1400" i="1" dirty="0" err="1" smtClean="0"/>
              <a:t>l’arrière</a:t>
            </a:r>
            <a:r>
              <a:rPr lang="en-CA" sz="1400" i="1" dirty="0" smtClean="0"/>
              <a:t>.</a:t>
            </a:r>
          </a:p>
          <a:p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156686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155" y="953037"/>
            <a:ext cx="11153104" cy="4893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9707" y="217271"/>
            <a:ext cx="9144000" cy="429050"/>
          </a:xfrm>
        </p:spPr>
        <p:txBody>
          <a:bodyPr/>
          <a:lstStyle/>
          <a:p>
            <a:r>
              <a:rPr lang="en-CA" dirty="0" smtClean="0"/>
              <a:t>POSITION: En DÉFENSIVE (</a:t>
            </a:r>
            <a:r>
              <a:rPr lang="en-CA" dirty="0" err="1" smtClean="0"/>
              <a:t>suivre</a:t>
            </a:r>
            <a:r>
              <a:rPr lang="en-CA" dirty="0" smtClean="0"/>
              <a:t> le </a:t>
            </a:r>
            <a:r>
              <a:rPr lang="en-CA" dirty="0" err="1" smtClean="0"/>
              <a:t>ballon</a:t>
            </a:r>
            <a:r>
              <a:rPr lang="en-CA" dirty="0" smtClean="0"/>
              <a:t> #2)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855335" y="6439436"/>
            <a:ext cx="2129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i="1" dirty="0" err="1" smtClean="0"/>
              <a:t>Stéphane</a:t>
            </a:r>
            <a:r>
              <a:rPr lang="en-CA" sz="1200" i="1" dirty="0" smtClean="0"/>
              <a:t> </a:t>
            </a:r>
            <a:r>
              <a:rPr lang="en-CA" sz="1200" i="1" dirty="0" err="1" smtClean="0"/>
              <a:t>Bédard</a:t>
            </a:r>
            <a:r>
              <a:rPr lang="en-CA" sz="1200" i="1" dirty="0" smtClean="0"/>
              <a:t> © (Volleyball)</a:t>
            </a:r>
            <a:endParaRPr lang="en-CA" sz="1200" i="1" dirty="0"/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6091707" y="953037"/>
            <a:ext cx="0" cy="489397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318782" y="942535"/>
            <a:ext cx="14067" cy="49377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850566" y="931142"/>
            <a:ext cx="14067" cy="49377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30756" y="1854038"/>
            <a:ext cx="3481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74035" y="1378349"/>
            <a:ext cx="3626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92273" y="3169189"/>
            <a:ext cx="3257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25815" y="2201609"/>
            <a:ext cx="5293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D6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61068" y="2084870"/>
            <a:ext cx="4988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P5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23597" y="3647263"/>
            <a:ext cx="4988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P1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l 18"/>
          <p:cNvSpPr/>
          <p:nvPr/>
        </p:nvSpPr>
        <p:spPr>
          <a:xfrm>
            <a:off x="6263302" y="1840014"/>
            <a:ext cx="182880" cy="244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TextBox 21"/>
          <p:cNvSpPr txBox="1"/>
          <p:nvPr/>
        </p:nvSpPr>
        <p:spPr>
          <a:xfrm>
            <a:off x="8153262" y="3600239"/>
            <a:ext cx="35317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i="1" dirty="0" err="1" smtClean="0"/>
              <a:t>Quand</a:t>
            </a:r>
            <a:r>
              <a:rPr lang="en-CA" sz="1400" i="1" dirty="0" smtClean="0"/>
              <a:t> le </a:t>
            </a:r>
            <a:r>
              <a:rPr lang="en-CA" sz="1400" i="1" dirty="0" err="1" smtClean="0"/>
              <a:t>ballon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est</a:t>
            </a:r>
            <a:r>
              <a:rPr lang="en-CA" sz="1400" i="1" dirty="0" smtClean="0"/>
              <a:t> à gauche, C se prepare à </a:t>
            </a:r>
            <a:r>
              <a:rPr lang="en-CA" sz="1400" i="1" dirty="0" err="1" smtClean="0"/>
              <a:t>bloquer</a:t>
            </a:r>
            <a:r>
              <a:rPr lang="en-CA" sz="1400" i="1" dirty="0"/>
              <a:t>;</a:t>
            </a:r>
            <a:endParaRPr lang="en-CA" sz="1400" i="1" dirty="0" smtClean="0"/>
          </a:p>
          <a:p>
            <a:endParaRPr lang="en-CA" sz="1400" i="1" dirty="0"/>
          </a:p>
          <a:p>
            <a:r>
              <a:rPr lang="en-CA" sz="1400" i="1" dirty="0" smtClean="0"/>
              <a:t>A et S </a:t>
            </a:r>
            <a:r>
              <a:rPr lang="en-CA" sz="1400" i="1" dirty="0" err="1" smtClean="0"/>
              <a:t>s’occupent</a:t>
            </a:r>
            <a:r>
              <a:rPr lang="en-CA" sz="1400" i="1" dirty="0" smtClean="0"/>
              <a:t> des petites frappes </a:t>
            </a:r>
            <a:r>
              <a:rPr lang="en-CA" sz="1400" i="1" dirty="0" err="1" smtClean="0"/>
              <a:t>sur</a:t>
            </a:r>
            <a:r>
              <a:rPr lang="en-CA" sz="1400" i="1" dirty="0" smtClean="0"/>
              <a:t> le </a:t>
            </a:r>
            <a:r>
              <a:rPr lang="en-CA" sz="1400" i="1" dirty="0" err="1" smtClean="0"/>
              <a:t>côté</a:t>
            </a:r>
            <a:r>
              <a:rPr lang="en-CA" sz="1400" i="1" dirty="0" smtClean="0"/>
              <a:t>;</a:t>
            </a:r>
          </a:p>
          <a:p>
            <a:endParaRPr lang="en-CA" sz="1400" i="1" dirty="0"/>
          </a:p>
          <a:p>
            <a:r>
              <a:rPr lang="en-CA" sz="1400" i="1" dirty="0" smtClean="0"/>
              <a:t>D </a:t>
            </a:r>
            <a:r>
              <a:rPr lang="en-CA" sz="1400" i="1" dirty="0" err="1" smtClean="0"/>
              <a:t>s’occupe</a:t>
            </a:r>
            <a:r>
              <a:rPr lang="en-CA" sz="1400" i="1" dirty="0" smtClean="0"/>
              <a:t> de </a:t>
            </a:r>
            <a:r>
              <a:rPr lang="en-CA" sz="1400" i="1" dirty="0" err="1" smtClean="0"/>
              <a:t>couvrir</a:t>
            </a:r>
            <a:r>
              <a:rPr lang="en-CA" sz="1400" i="1" dirty="0" smtClean="0"/>
              <a:t> derrière le bloc;</a:t>
            </a:r>
          </a:p>
          <a:p>
            <a:endParaRPr lang="en-CA" sz="1400" i="1" dirty="0"/>
          </a:p>
          <a:p>
            <a:r>
              <a:rPr lang="en-CA" sz="1400" i="1" dirty="0" smtClean="0"/>
              <a:t>Les Ps </a:t>
            </a:r>
            <a:r>
              <a:rPr lang="en-CA" sz="1400" i="1" dirty="0" err="1" smtClean="0"/>
              <a:t>s’occupent</a:t>
            </a:r>
            <a:r>
              <a:rPr lang="en-CA" sz="1400" i="1" dirty="0" smtClean="0"/>
              <a:t> de </a:t>
            </a:r>
            <a:r>
              <a:rPr lang="en-CA" sz="1400" i="1" dirty="0" err="1" smtClean="0"/>
              <a:t>l’arrière</a:t>
            </a:r>
            <a:r>
              <a:rPr lang="en-CA" sz="1400" i="1" dirty="0" smtClean="0"/>
              <a:t>.</a:t>
            </a:r>
          </a:p>
          <a:p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09683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155" y="953037"/>
            <a:ext cx="11153104" cy="4893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9707" y="217271"/>
            <a:ext cx="9144000" cy="429050"/>
          </a:xfrm>
        </p:spPr>
        <p:txBody>
          <a:bodyPr/>
          <a:lstStyle/>
          <a:p>
            <a:r>
              <a:rPr lang="en-CA" dirty="0" smtClean="0"/>
              <a:t>POSITION: En DÉFENSIVE (</a:t>
            </a:r>
            <a:r>
              <a:rPr lang="en-CA" dirty="0" err="1" smtClean="0"/>
              <a:t>suivre</a:t>
            </a:r>
            <a:r>
              <a:rPr lang="en-CA" dirty="0" smtClean="0"/>
              <a:t> le </a:t>
            </a:r>
            <a:r>
              <a:rPr lang="en-CA" dirty="0" err="1" smtClean="0"/>
              <a:t>ballon</a:t>
            </a:r>
            <a:r>
              <a:rPr lang="en-CA" dirty="0" smtClean="0"/>
              <a:t> #4)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855335" y="6439436"/>
            <a:ext cx="2129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i="1" dirty="0" err="1" smtClean="0"/>
              <a:t>Stéphane</a:t>
            </a:r>
            <a:r>
              <a:rPr lang="en-CA" sz="1200" i="1" dirty="0" smtClean="0"/>
              <a:t> </a:t>
            </a:r>
            <a:r>
              <a:rPr lang="en-CA" sz="1200" i="1" dirty="0" err="1" smtClean="0"/>
              <a:t>Bédard</a:t>
            </a:r>
            <a:r>
              <a:rPr lang="en-CA" sz="1200" i="1" dirty="0" smtClean="0"/>
              <a:t> © (Volleyball)</a:t>
            </a:r>
            <a:endParaRPr lang="en-CA" sz="1200" i="1" dirty="0"/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6091707" y="953037"/>
            <a:ext cx="0" cy="489397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318782" y="942535"/>
            <a:ext cx="14067" cy="49377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850566" y="931142"/>
            <a:ext cx="14067" cy="49377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9591" y="4706702"/>
            <a:ext cx="3481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02152" y="2672577"/>
            <a:ext cx="3626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03919" y="5085469"/>
            <a:ext cx="3257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44250" y="3906658"/>
            <a:ext cx="5293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D6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59924" y="2441744"/>
            <a:ext cx="4988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P5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09595" y="4201744"/>
            <a:ext cx="4988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P1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l 18"/>
          <p:cNvSpPr/>
          <p:nvPr/>
        </p:nvSpPr>
        <p:spPr>
          <a:xfrm>
            <a:off x="6264953" y="4875779"/>
            <a:ext cx="182880" cy="244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TextBox 21"/>
          <p:cNvSpPr txBox="1"/>
          <p:nvPr/>
        </p:nvSpPr>
        <p:spPr>
          <a:xfrm>
            <a:off x="8153262" y="3600239"/>
            <a:ext cx="35317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i="1" dirty="0" err="1" smtClean="0"/>
              <a:t>Quand</a:t>
            </a:r>
            <a:r>
              <a:rPr lang="en-CA" sz="1400" i="1" dirty="0" smtClean="0"/>
              <a:t> le </a:t>
            </a:r>
            <a:r>
              <a:rPr lang="en-CA" sz="1400" i="1" dirty="0" err="1" smtClean="0"/>
              <a:t>ballon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est</a:t>
            </a:r>
            <a:r>
              <a:rPr lang="en-CA" sz="1400" i="1" dirty="0" smtClean="0"/>
              <a:t> à </a:t>
            </a:r>
            <a:r>
              <a:rPr lang="en-CA" sz="1400" i="1" dirty="0" err="1" smtClean="0"/>
              <a:t>droite</a:t>
            </a:r>
            <a:r>
              <a:rPr lang="en-CA" sz="1400" i="1" dirty="0" smtClean="0"/>
              <a:t>, C se prepare à </a:t>
            </a:r>
            <a:r>
              <a:rPr lang="en-CA" sz="1400" i="1" dirty="0" err="1" smtClean="0"/>
              <a:t>bloquer</a:t>
            </a:r>
            <a:r>
              <a:rPr lang="en-CA" sz="1400" i="1" dirty="0"/>
              <a:t>;</a:t>
            </a:r>
            <a:endParaRPr lang="en-CA" sz="1400" i="1" dirty="0" smtClean="0"/>
          </a:p>
          <a:p>
            <a:endParaRPr lang="en-CA" sz="1400" i="1" dirty="0"/>
          </a:p>
          <a:p>
            <a:r>
              <a:rPr lang="en-CA" sz="1400" i="1" dirty="0" smtClean="0"/>
              <a:t>A et S </a:t>
            </a:r>
            <a:r>
              <a:rPr lang="en-CA" sz="1400" i="1" dirty="0" err="1" smtClean="0"/>
              <a:t>s’occupant</a:t>
            </a:r>
            <a:r>
              <a:rPr lang="en-CA" sz="1400" i="1" dirty="0" smtClean="0"/>
              <a:t> des petites frappes </a:t>
            </a:r>
            <a:r>
              <a:rPr lang="en-CA" sz="1400" i="1" dirty="0" err="1" smtClean="0"/>
              <a:t>sur</a:t>
            </a:r>
            <a:r>
              <a:rPr lang="en-CA" sz="1400" i="1" dirty="0" smtClean="0"/>
              <a:t> le </a:t>
            </a:r>
            <a:r>
              <a:rPr lang="en-CA" sz="1400" i="1" dirty="0" err="1" smtClean="0"/>
              <a:t>côté</a:t>
            </a:r>
            <a:r>
              <a:rPr lang="en-CA" sz="1400" i="1" dirty="0" smtClean="0"/>
              <a:t>;</a:t>
            </a:r>
          </a:p>
          <a:p>
            <a:endParaRPr lang="en-CA" sz="1400" i="1" dirty="0"/>
          </a:p>
          <a:p>
            <a:r>
              <a:rPr lang="en-CA" sz="1400" i="1" dirty="0" smtClean="0"/>
              <a:t>D </a:t>
            </a:r>
            <a:r>
              <a:rPr lang="en-CA" sz="1400" i="1" dirty="0" err="1" smtClean="0"/>
              <a:t>s’occupe</a:t>
            </a:r>
            <a:r>
              <a:rPr lang="en-CA" sz="1400" i="1" dirty="0" smtClean="0"/>
              <a:t> de </a:t>
            </a:r>
            <a:r>
              <a:rPr lang="en-CA" sz="1400" i="1" dirty="0" err="1" smtClean="0"/>
              <a:t>couvrir</a:t>
            </a:r>
            <a:r>
              <a:rPr lang="en-CA" sz="1400" i="1" dirty="0" smtClean="0"/>
              <a:t> derrière le bloc;</a:t>
            </a:r>
          </a:p>
          <a:p>
            <a:endParaRPr lang="en-CA" sz="1400" i="1" dirty="0"/>
          </a:p>
          <a:p>
            <a:r>
              <a:rPr lang="en-CA" sz="1400" i="1" dirty="0" smtClean="0"/>
              <a:t>Les Ps </a:t>
            </a:r>
            <a:r>
              <a:rPr lang="en-CA" sz="1400" i="1" dirty="0" err="1" smtClean="0"/>
              <a:t>s’occupent</a:t>
            </a:r>
            <a:r>
              <a:rPr lang="en-CA" sz="1400" i="1" dirty="0" smtClean="0"/>
              <a:t> de </a:t>
            </a:r>
            <a:r>
              <a:rPr lang="en-CA" sz="1400" i="1" dirty="0" err="1" smtClean="0"/>
              <a:t>l’arrière</a:t>
            </a:r>
            <a:r>
              <a:rPr lang="en-CA" sz="1400" i="1" dirty="0" smtClean="0"/>
              <a:t>.</a:t>
            </a:r>
          </a:p>
          <a:p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09239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155" y="953037"/>
            <a:ext cx="11153104" cy="4893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9707" y="217271"/>
            <a:ext cx="9144000" cy="429050"/>
          </a:xfrm>
        </p:spPr>
        <p:txBody>
          <a:bodyPr/>
          <a:lstStyle/>
          <a:p>
            <a:r>
              <a:rPr lang="en-CA" dirty="0" smtClean="0"/>
              <a:t>POSITION: EN JEU, EN RECEVANT </a:t>
            </a:r>
            <a:r>
              <a:rPr lang="en-CA" dirty="0" err="1" smtClean="0"/>
              <a:t>une</a:t>
            </a:r>
            <a:r>
              <a:rPr lang="en-CA" dirty="0" smtClean="0"/>
              <a:t> ‘FREE BALL’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855335" y="6439436"/>
            <a:ext cx="2129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i="1" dirty="0" err="1" smtClean="0"/>
              <a:t>Stéphane</a:t>
            </a:r>
            <a:r>
              <a:rPr lang="en-CA" sz="1200" i="1" dirty="0" smtClean="0"/>
              <a:t> </a:t>
            </a:r>
            <a:r>
              <a:rPr lang="en-CA" sz="1200" i="1" dirty="0" err="1" smtClean="0"/>
              <a:t>Bédard</a:t>
            </a:r>
            <a:r>
              <a:rPr lang="en-CA" sz="1200" i="1" dirty="0" smtClean="0"/>
              <a:t> © (Volleyball)</a:t>
            </a:r>
            <a:endParaRPr lang="en-CA" sz="1200" i="1" dirty="0"/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6091707" y="953037"/>
            <a:ext cx="0" cy="489397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318782" y="942535"/>
            <a:ext cx="14067" cy="49377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850566" y="931142"/>
            <a:ext cx="14067" cy="49377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650994" y="3319944"/>
            <a:ext cx="3481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17759" y="2210911"/>
            <a:ext cx="3626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57547" y="4644946"/>
            <a:ext cx="3257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42253" y="3369406"/>
            <a:ext cx="5293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D6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02951" y="2311728"/>
            <a:ext cx="4988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P5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35847" y="4005875"/>
            <a:ext cx="4988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P1</a:t>
            </a:r>
            <a:endPara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l 18"/>
          <p:cNvSpPr/>
          <p:nvPr/>
        </p:nvSpPr>
        <p:spPr>
          <a:xfrm>
            <a:off x="7470497" y="3411415"/>
            <a:ext cx="178615" cy="244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TextBox 21"/>
          <p:cNvSpPr txBox="1"/>
          <p:nvPr/>
        </p:nvSpPr>
        <p:spPr>
          <a:xfrm>
            <a:off x="8066087" y="4201743"/>
            <a:ext cx="35317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i="1" dirty="0" err="1" smtClean="0"/>
              <a:t>Quand</a:t>
            </a:r>
            <a:r>
              <a:rPr lang="en-CA" sz="1400" i="1" dirty="0" smtClean="0"/>
              <a:t> on </a:t>
            </a:r>
            <a:r>
              <a:rPr lang="en-CA" sz="1400" i="1" dirty="0" err="1" smtClean="0"/>
              <a:t>sait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que</a:t>
            </a:r>
            <a:r>
              <a:rPr lang="en-CA" sz="1400" i="1" dirty="0" smtClean="0"/>
              <a:t> le </a:t>
            </a:r>
            <a:r>
              <a:rPr lang="en-CA" sz="1400" i="1" dirty="0" err="1" smtClean="0"/>
              <a:t>ballon</a:t>
            </a:r>
            <a:r>
              <a:rPr lang="en-CA" sz="1400" i="1" dirty="0" smtClean="0"/>
              <a:t> ne </a:t>
            </a:r>
            <a:r>
              <a:rPr lang="en-CA" sz="1400" i="1" dirty="0" err="1" smtClean="0"/>
              <a:t>va</a:t>
            </a:r>
            <a:r>
              <a:rPr lang="en-CA" sz="1400" i="1" dirty="0" smtClean="0"/>
              <a:t> pas </a:t>
            </a:r>
            <a:r>
              <a:rPr lang="en-CA" sz="1400" i="1" dirty="0" err="1" smtClean="0"/>
              <a:t>être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attaqué</a:t>
            </a:r>
            <a:r>
              <a:rPr lang="en-CA" sz="1400" i="1" dirty="0" smtClean="0"/>
              <a:t> par </a:t>
            </a:r>
            <a:r>
              <a:rPr lang="en-CA" sz="1400" i="1" dirty="0" err="1" smtClean="0"/>
              <a:t>l’autre</a:t>
            </a:r>
            <a:r>
              <a:rPr lang="en-CA" sz="1400" i="1" dirty="0" smtClean="0"/>
              <a:t> </a:t>
            </a:r>
            <a:r>
              <a:rPr lang="en-CA" sz="1400" i="1" dirty="0" err="1" smtClean="0"/>
              <a:t>équipe</a:t>
            </a:r>
            <a:r>
              <a:rPr lang="en-CA" sz="1400" i="1" dirty="0" smtClean="0"/>
              <a:t> … Le C </a:t>
            </a:r>
            <a:r>
              <a:rPr lang="en-CA" sz="1400" i="1" dirty="0" err="1" smtClean="0"/>
              <a:t>appelle</a:t>
            </a:r>
            <a:r>
              <a:rPr lang="en-CA" sz="1400" i="1" dirty="0" smtClean="0"/>
              <a:t> un ‘Free Ball’ et on se place en position </a:t>
            </a:r>
            <a:r>
              <a:rPr lang="en-CA" sz="1400" i="1" dirty="0" err="1" smtClean="0"/>
              <a:t>d’attaque</a:t>
            </a:r>
            <a:endParaRPr lang="en-CA" sz="1400" i="1" dirty="0" smtClean="0"/>
          </a:p>
          <a:p>
            <a:r>
              <a:rPr lang="en-CA" sz="1400" i="1" dirty="0" err="1"/>
              <a:t>i</a:t>
            </a:r>
            <a:r>
              <a:rPr lang="en-CA" sz="1400" i="1" dirty="0" err="1" smtClean="0"/>
              <a:t>mmédiatement</a:t>
            </a:r>
            <a:r>
              <a:rPr lang="en-CA" sz="1400" i="1" dirty="0" smtClean="0"/>
              <a:t>.  (</a:t>
            </a:r>
            <a:r>
              <a:rPr lang="en-CA" sz="1400" i="1" dirty="0" err="1" smtClean="0"/>
              <a:t>voir</a:t>
            </a:r>
            <a:r>
              <a:rPr lang="en-CA" sz="1400" i="1" dirty="0" smtClean="0"/>
              <a:t> les </a:t>
            </a:r>
            <a:r>
              <a:rPr lang="en-CA" sz="1400" i="1" dirty="0" err="1" smtClean="0"/>
              <a:t>mouvements</a:t>
            </a:r>
            <a:r>
              <a:rPr lang="en-CA" sz="1400" i="1" dirty="0" smtClean="0"/>
              <a:t> en </a:t>
            </a:r>
            <a:r>
              <a:rPr lang="en-CA" sz="1400" i="1" dirty="0" smtClean="0">
                <a:solidFill>
                  <a:srgbClr val="FF0000"/>
                </a:solidFill>
              </a:rPr>
              <a:t>rouge</a:t>
            </a:r>
            <a:r>
              <a:rPr lang="en-CA" sz="1400" i="1" dirty="0" smtClean="0"/>
              <a:t>) Tout le monde ‘</a:t>
            </a:r>
            <a:r>
              <a:rPr lang="en-CA" sz="1400" i="1" dirty="0" err="1" smtClean="0"/>
              <a:t>recule</a:t>
            </a:r>
            <a:r>
              <a:rPr lang="en-CA" sz="1400" i="1" dirty="0" smtClean="0"/>
              <a:t>’ pour se preparer à ‘advancer’ avec </a:t>
            </a:r>
            <a:r>
              <a:rPr lang="en-CA" sz="1400" i="1" dirty="0" err="1" smtClean="0"/>
              <a:t>l’attaque</a:t>
            </a:r>
            <a:r>
              <a:rPr lang="en-CA" sz="1400" i="1" dirty="0" smtClean="0"/>
              <a:t>.</a:t>
            </a:r>
          </a:p>
          <a:p>
            <a:endParaRPr lang="en-CA" sz="1400" i="1" dirty="0"/>
          </a:p>
          <a:p>
            <a:endParaRPr lang="en-CA" sz="1400" i="1" dirty="0" smtClean="0"/>
          </a:p>
        </p:txBody>
      </p:sp>
      <p:sp>
        <p:nvSpPr>
          <p:cNvPr id="2" name="Rounded Rectangular Callout 1"/>
          <p:cNvSpPr/>
          <p:nvPr/>
        </p:nvSpPr>
        <p:spPr>
          <a:xfrm>
            <a:off x="6194625" y="2903409"/>
            <a:ext cx="790267" cy="508006"/>
          </a:xfrm>
          <a:prstGeom prst="wedgeRoundRectCallout">
            <a:avLst>
              <a:gd name="adj1" fmla="val -68896"/>
              <a:gd name="adj2" fmla="val 7357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6288897" y="3003523"/>
            <a:ext cx="660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i="1" dirty="0" smtClean="0"/>
              <a:t>FREE!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299881" y="3080467"/>
            <a:ext cx="3481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sz="24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665746" y="3080109"/>
            <a:ext cx="5293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D6</a:t>
            </a:r>
            <a:endParaRPr lang="en-US" sz="24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75256" y="1749246"/>
            <a:ext cx="3626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24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20412" y="3948012"/>
            <a:ext cx="3257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endParaRPr lang="en-US" sz="24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7330" y="1749246"/>
            <a:ext cx="4988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P5</a:t>
            </a:r>
            <a:endParaRPr lang="en-US" sz="24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27330" y="4178844"/>
            <a:ext cx="4988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P1</a:t>
            </a:r>
            <a:endParaRPr lang="en-US" sz="24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026186" y="2210911"/>
            <a:ext cx="576765" cy="3067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045087" y="4178844"/>
            <a:ext cx="526664" cy="2132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3264476" y="3411415"/>
            <a:ext cx="995335" cy="2057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4705682" y="3400022"/>
            <a:ext cx="931558" cy="1245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4637856" y="2159587"/>
            <a:ext cx="284874" cy="2668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280359" y="4318997"/>
            <a:ext cx="64317" cy="3973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32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720</Words>
  <Application>Microsoft Office PowerPoint</Application>
  <PresentationFormat>Widescreen</PresentationFormat>
  <Paragraphs>173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Stephane Bedard</dc:creator>
  <cp:lastModifiedBy>Stephane Bedard</cp:lastModifiedBy>
  <cp:revision>13</cp:revision>
  <dcterms:created xsi:type="dcterms:W3CDTF">2013-10-27T17:47:18Z</dcterms:created>
  <dcterms:modified xsi:type="dcterms:W3CDTF">2013-10-27T19:11:18Z</dcterms:modified>
</cp:coreProperties>
</file>